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Chemistry A Level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dirty="0" smtClean="0"/>
              <a:t>th Form Induction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AQA Chemistry A Level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6957" y="2603500"/>
            <a:ext cx="5078899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AQA Chemistry Content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6676" y="1680632"/>
            <a:ext cx="7363084" cy="515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355" y="173454"/>
            <a:ext cx="8797290" cy="651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4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Competencies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3" y="2279943"/>
            <a:ext cx="8761412" cy="3416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Follows written </a:t>
            </a: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instructions</a:t>
            </a:r>
          </a:p>
          <a:p>
            <a:pPr indent="355600">
              <a:spcAft>
                <a:spcPts val="0"/>
              </a:spcAft>
              <a:buFont typeface="+mj-lt"/>
              <a:buAutoNum type="arabicPeriod"/>
            </a:pPr>
            <a:endParaRPr lang="en-GB" dirty="0">
              <a:solidFill>
                <a:srgbClr val="4B4B4B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Applies investigative approaches and </a:t>
            </a: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methods </a:t>
            </a: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when using instruments and </a:t>
            </a: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equipment</a:t>
            </a:r>
            <a:endParaRPr lang="en-GB" dirty="0">
              <a:solidFill>
                <a:srgbClr val="4B4B4B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dirty="0" smtClean="0">
              <a:solidFill>
                <a:srgbClr val="4B4B4B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Safely </a:t>
            </a: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uses a range of practical </a:t>
            </a: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equipment </a:t>
            </a: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and materials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dirty="0" smtClean="0">
              <a:solidFill>
                <a:srgbClr val="4B4B4B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Makes </a:t>
            </a: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and records observations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GB" dirty="0" smtClean="0">
              <a:solidFill>
                <a:srgbClr val="4B4B4B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GB" dirty="0" smtClean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Researches</a:t>
            </a:r>
            <a:r>
              <a:rPr lang="en-GB" dirty="0">
                <a:solidFill>
                  <a:srgbClr val="4B4B4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references and reports</a:t>
            </a:r>
          </a:p>
        </p:txBody>
      </p:sp>
    </p:spTree>
    <p:extLst>
      <p:ext uri="{BB962C8B-B14F-4D97-AF65-F5344CB8AC3E}">
        <p14:creationId xmlns:p14="http://schemas.microsoft.com/office/powerpoint/2010/main" val="252496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study chemistry?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35297" cy="3416300"/>
          </a:xfrm>
        </p:spPr>
        <p:txBody>
          <a:bodyPr numCol="3">
            <a:normAutofit fontScale="77500" lnSpcReduction="20000"/>
          </a:bodyPr>
          <a:lstStyle/>
          <a:p>
            <a:r>
              <a:rPr lang="en-GB" dirty="0"/>
              <a:t>If you wanted to go into a career in any form of medicine including doctor or veterinarian then you will find A-level chemistry compulsory, however there are many subjects and careers where this is the case, as well as there being many options where an A-level chemistry qualification is desirable</a:t>
            </a:r>
            <a:r>
              <a:rPr lang="en-GB" b="1" dirty="0"/>
              <a:t>. Having an A-level in chemistry is a very desirable trait and is a highly respected qualification to have in academic circles.</a:t>
            </a:r>
          </a:p>
          <a:p>
            <a:r>
              <a:rPr lang="en-GB" dirty="0"/>
              <a:t>Possible career and course options available to you and your A-level chemistry qualification </a:t>
            </a:r>
            <a:r>
              <a:rPr lang="en-GB" dirty="0" smtClean="0"/>
              <a:t>include:</a:t>
            </a:r>
          </a:p>
          <a:p>
            <a:r>
              <a:rPr lang="en-GB" dirty="0" smtClean="0"/>
              <a:t>Medicine</a:t>
            </a:r>
          </a:p>
          <a:p>
            <a:r>
              <a:rPr lang="en-GB" dirty="0" smtClean="0"/>
              <a:t>pharmacy</a:t>
            </a:r>
          </a:p>
          <a:p>
            <a:r>
              <a:rPr lang="en-GB" dirty="0" smtClean="0"/>
              <a:t>veterinary science</a:t>
            </a:r>
          </a:p>
          <a:p>
            <a:r>
              <a:rPr lang="en-GB" dirty="0" smtClean="0"/>
              <a:t>chemistry</a:t>
            </a:r>
          </a:p>
          <a:p>
            <a:r>
              <a:rPr lang="en-GB" dirty="0" smtClean="0"/>
              <a:t>biochemistry</a:t>
            </a:r>
          </a:p>
          <a:p>
            <a:r>
              <a:rPr lang="en-GB" dirty="0" smtClean="0"/>
              <a:t>food science/nutrition</a:t>
            </a:r>
          </a:p>
          <a:p>
            <a:r>
              <a:rPr lang="en-GB" dirty="0" smtClean="0"/>
              <a:t>forensic science</a:t>
            </a:r>
          </a:p>
          <a:p>
            <a:r>
              <a:rPr lang="en-GB" dirty="0" smtClean="0"/>
              <a:t>biological/engineering careers</a:t>
            </a:r>
          </a:p>
          <a:p>
            <a:r>
              <a:rPr lang="en-GB" dirty="0" smtClean="0"/>
              <a:t>optical management</a:t>
            </a:r>
          </a:p>
          <a:p>
            <a:r>
              <a:rPr lang="en-GB" dirty="0" smtClean="0"/>
              <a:t>Optometry</a:t>
            </a:r>
          </a:p>
          <a:p>
            <a:r>
              <a:rPr lang="en-GB" dirty="0" smtClean="0"/>
              <a:t>Microbiology</a:t>
            </a:r>
          </a:p>
          <a:p>
            <a:r>
              <a:rPr lang="en-GB" dirty="0" smtClean="0"/>
              <a:t>natural sciences</a:t>
            </a:r>
          </a:p>
          <a:p>
            <a:r>
              <a:rPr lang="en-GB" dirty="0" smtClean="0"/>
              <a:t>Pharmacology</a:t>
            </a:r>
          </a:p>
          <a:p>
            <a:r>
              <a:rPr lang="en-GB" dirty="0" smtClean="0"/>
              <a:t>software </a:t>
            </a:r>
            <a:r>
              <a:rPr lang="en-GB" dirty="0"/>
              <a:t>engineering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/>
              <a:t>physiology,</a:t>
            </a:r>
            <a:r>
              <a:rPr lang="en-GB" dirty="0" smtClean="0"/>
              <a:t> and </a:t>
            </a:r>
            <a:r>
              <a:rPr lang="en-GB" dirty="0"/>
              <a:t>these all require A-level chemistry as essential (unless other qualifications are offered). </a:t>
            </a:r>
            <a:endParaRPr lang="en-GB" dirty="0" smtClean="0"/>
          </a:p>
          <a:p>
            <a:r>
              <a:rPr lang="en-GB" dirty="0" smtClean="0"/>
              <a:t>Careers </a:t>
            </a:r>
            <a:r>
              <a:rPr lang="en-GB" dirty="0"/>
              <a:t>and courses that find chemistry desirable include food technology, nursing, physiotherapy, radiography, paramedical courses, law and zoology.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3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chemistry delivered?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07102"/>
            <a:ext cx="10394620" cy="371269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4 lessons a week – I will try to include as many </a:t>
            </a:r>
            <a:r>
              <a:rPr lang="en-GB" dirty="0" err="1" smtClean="0"/>
              <a:t>practicals</a:t>
            </a:r>
            <a:r>
              <a:rPr lang="en-GB" dirty="0" smtClean="0"/>
              <a:t> as possible, not just the required </a:t>
            </a:r>
            <a:r>
              <a:rPr lang="en-GB" dirty="0" err="1" smtClean="0"/>
              <a:t>practicals</a:t>
            </a:r>
            <a:endParaRPr lang="en-GB" dirty="0" smtClean="0"/>
          </a:p>
          <a:p>
            <a:r>
              <a:rPr lang="en-GB" dirty="0" smtClean="0"/>
              <a:t>Every other week I will meet with students for a one to one meeting where I deal with any issues in lessons and also help organise revision resources and independent study</a:t>
            </a:r>
          </a:p>
          <a:p>
            <a:r>
              <a:rPr lang="en-GB" dirty="0" smtClean="0"/>
              <a:t>You will have a year 13 mentor who you will meet with every week to go over topics and check understanding of topics.</a:t>
            </a:r>
          </a:p>
          <a:p>
            <a:endParaRPr lang="en-GB" dirty="0"/>
          </a:p>
          <a:p>
            <a:r>
              <a:rPr lang="en-GB" dirty="0" smtClean="0"/>
              <a:t>I expect from you –</a:t>
            </a:r>
          </a:p>
          <a:p>
            <a:r>
              <a:rPr lang="en-GB" dirty="0" smtClean="0"/>
              <a:t>Notes to be kept in a folder with assessments</a:t>
            </a:r>
          </a:p>
          <a:p>
            <a:r>
              <a:rPr lang="en-GB" dirty="0" smtClean="0"/>
              <a:t>Independent work including practice exam questions, practice math skill questions and practical write ups.</a:t>
            </a:r>
          </a:p>
          <a:p>
            <a:r>
              <a:rPr lang="en-GB" dirty="0" smtClean="0"/>
              <a:t>Prior reading of each topic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99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Required practical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591568" cy="34163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Testing a product from distillation</a:t>
            </a:r>
          </a:p>
          <a:p>
            <a:r>
              <a:rPr lang="en-GB" dirty="0"/>
              <a:t>Test on the distillate to confirm the formation of </a:t>
            </a:r>
            <a:r>
              <a:rPr lang="en-GB" dirty="0" err="1"/>
              <a:t>ethanal</a:t>
            </a:r>
            <a:endParaRPr lang="en-GB" dirty="0"/>
          </a:p>
          <a:p>
            <a:r>
              <a:rPr lang="en-GB" dirty="0" err="1"/>
              <a:t>Tollens</a:t>
            </a:r>
            <a:r>
              <a:rPr lang="en-GB" dirty="0"/>
              <a:t>’ silver mirror test:</a:t>
            </a:r>
          </a:p>
          <a:p>
            <a:r>
              <a:rPr lang="en-GB" dirty="0"/>
              <a:t>a) Prepare a sample of </a:t>
            </a:r>
            <a:r>
              <a:rPr lang="en-GB" dirty="0" err="1"/>
              <a:t>Tollens</a:t>
            </a:r>
            <a:r>
              <a:rPr lang="en-GB" dirty="0"/>
              <a:t>’ reagent by adding 5 drops of sodium hydroxide solution </a:t>
            </a:r>
            <a:r>
              <a:rPr lang="en-GB" dirty="0" smtClean="0"/>
              <a:t>to 2 </a:t>
            </a:r>
            <a:r>
              <a:rPr lang="en-GB" dirty="0"/>
              <a:t>cm3 of silver nitrate solution in a test tube.</a:t>
            </a:r>
          </a:p>
          <a:p>
            <a:r>
              <a:rPr lang="en-GB" dirty="0"/>
              <a:t>b) To this test tube add just enough dilute ammonia solution to dissolve the </a:t>
            </a:r>
            <a:r>
              <a:rPr lang="en-GB" dirty="0" smtClean="0"/>
              <a:t>brown precipitate </a:t>
            </a:r>
            <a:r>
              <a:rPr lang="en-GB" dirty="0"/>
              <a:t>completely.</a:t>
            </a:r>
          </a:p>
          <a:p>
            <a:r>
              <a:rPr lang="en-GB" dirty="0"/>
              <a:t>c) Using a beaker of hot water (50–60 °C), gently warm approximately 5 cm3 of this </a:t>
            </a:r>
            <a:r>
              <a:rPr lang="en-GB" dirty="0" smtClean="0"/>
              <a:t>test reagent </a:t>
            </a:r>
            <a:r>
              <a:rPr lang="en-GB" dirty="0"/>
              <a:t>in a test tube.</a:t>
            </a:r>
          </a:p>
          <a:p>
            <a:r>
              <a:rPr lang="en-GB" dirty="0"/>
              <a:t>d) Add 10 drops of the distillate containing </a:t>
            </a:r>
            <a:r>
              <a:rPr lang="en-GB" dirty="0" err="1"/>
              <a:t>ethanal</a:t>
            </a:r>
            <a:r>
              <a:rPr lang="en-GB" dirty="0"/>
              <a:t> to the warmed </a:t>
            </a:r>
            <a:r>
              <a:rPr lang="en-GB" dirty="0" err="1"/>
              <a:t>Tollens</a:t>
            </a:r>
            <a:r>
              <a:rPr lang="en-GB" dirty="0"/>
              <a:t>’ reagent in the </a:t>
            </a:r>
            <a:r>
              <a:rPr lang="en-GB" dirty="0" smtClean="0"/>
              <a:t>test tube</a:t>
            </a:r>
            <a:r>
              <a:rPr lang="en-GB" dirty="0"/>
              <a:t>. Wait a few minutes and note what happens. You should have produced a </a:t>
            </a:r>
            <a:r>
              <a:rPr lang="en-GB" dirty="0" smtClean="0"/>
              <a:t>silver mirror </a:t>
            </a:r>
            <a:r>
              <a:rPr lang="en-GB" dirty="0"/>
              <a:t>on the walls of the tube.</a:t>
            </a:r>
          </a:p>
        </p:txBody>
      </p:sp>
    </p:spTree>
    <p:extLst>
      <p:ext uri="{BB962C8B-B14F-4D97-AF65-F5344CB8AC3E}">
        <p14:creationId xmlns:p14="http://schemas.microsoft.com/office/powerpoint/2010/main" val="2385042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64</TotalTime>
  <Words>462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Ion Boardroom</vt:lpstr>
      <vt:lpstr>Chemistry A Level</vt:lpstr>
      <vt:lpstr>AQA Chemistry A Level</vt:lpstr>
      <vt:lpstr>AQA Chemistry Content</vt:lpstr>
      <vt:lpstr>PowerPoint Presentation</vt:lpstr>
      <vt:lpstr>Competencies</vt:lpstr>
      <vt:lpstr>Why study chemistry?</vt:lpstr>
      <vt:lpstr>How is chemistry delivered?</vt:lpstr>
      <vt:lpstr>Required practical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A Level</dc:title>
  <dc:creator>Mr Wigham</dc:creator>
  <cp:lastModifiedBy>Mr Wigham</cp:lastModifiedBy>
  <cp:revision>6</cp:revision>
  <dcterms:created xsi:type="dcterms:W3CDTF">2019-06-18T10:43:37Z</dcterms:created>
  <dcterms:modified xsi:type="dcterms:W3CDTF">2019-06-18T11:48:28Z</dcterms:modified>
</cp:coreProperties>
</file>